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30" y="9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FCEAEC-C000-48AB-8678-70C4251E6A34}"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9BCDC-9E41-401C-A12C-58A2873ED7EA}" type="slidenum">
              <a:rPr lang="en-US" smtClean="0"/>
              <a:t>‹#›</a:t>
            </a:fld>
            <a:endParaRPr lang="en-US"/>
          </a:p>
        </p:txBody>
      </p:sp>
    </p:spTree>
    <p:extLst>
      <p:ext uri="{BB962C8B-B14F-4D97-AF65-F5344CB8AC3E}">
        <p14:creationId xmlns:p14="http://schemas.microsoft.com/office/powerpoint/2010/main" val="1916631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FCEAEC-C000-48AB-8678-70C4251E6A34}"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9BCDC-9E41-401C-A12C-58A2873ED7EA}" type="slidenum">
              <a:rPr lang="en-US" smtClean="0"/>
              <a:t>‹#›</a:t>
            </a:fld>
            <a:endParaRPr lang="en-US"/>
          </a:p>
        </p:txBody>
      </p:sp>
    </p:spTree>
    <p:extLst>
      <p:ext uri="{BB962C8B-B14F-4D97-AF65-F5344CB8AC3E}">
        <p14:creationId xmlns:p14="http://schemas.microsoft.com/office/powerpoint/2010/main" val="102173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FCEAEC-C000-48AB-8678-70C4251E6A34}"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9BCDC-9E41-401C-A12C-58A2873ED7EA}" type="slidenum">
              <a:rPr lang="en-US" smtClean="0"/>
              <a:t>‹#›</a:t>
            </a:fld>
            <a:endParaRPr lang="en-US"/>
          </a:p>
        </p:txBody>
      </p:sp>
    </p:spTree>
    <p:extLst>
      <p:ext uri="{BB962C8B-B14F-4D97-AF65-F5344CB8AC3E}">
        <p14:creationId xmlns:p14="http://schemas.microsoft.com/office/powerpoint/2010/main" val="78694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FCEAEC-C000-48AB-8678-70C4251E6A34}"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9BCDC-9E41-401C-A12C-58A2873ED7EA}" type="slidenum">
              <a:rPr lang="en-US" smtClean="0"/>
              <a:t>‹#›</a:t>
            </a:fld>
            <a:endParaRPr lang="en-US"/>
          </a:p>
        </p:txBody>
      </p:sp>
    </p:spTree>
    <p:extLst>
      <p:ext uri="{BB962C8B-B14F-4D97-AF65-F5344CB8AC3E}">
        <p14:creationId xmlns:p14="http://schemas.microsoft.com/office/powerpoint/2010/main" val="837591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FCEAEC-C000-48AB-8678-70C4251E6A34}"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9BCDC-9E41-401C-A12C-58A2873ED7EA}" type="slidenum">
              <a:rPr lang="en-US" smtClean="0"/>
              <a:t>‹#›</a:t>
            </a:fld>
            <a:endParaRPr lang="en-US"/>
          </a:p>
        </p:txBody>
      </p:sp>
    </p:spTree>
    <p:extLst>
      <p:ext uri="{BB962C8B-B14F-4D97-AF65-F5344CB8AC3E}">
        <p14:creationId xmlns:p14="http://schemas.microsoft.com/office/powerpoint/2010/main" val="2531054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FCEAEC-C000-48AB-8678-70C4251E6A34}"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9BCDC-9E41-401C-A12C-58A2873ED7EA}" type="slidenum">
              <a:rPr lang="en-US" smtClean="0"/>
              <a:t>‹#›</a:t>
            </a:fld>
            <a:endParaRPr lang="en-US"/>
          </a:p>
        </p:txBody>
      </p:sp>
    </p:spTree>
    <p:extLst>
      <p:ext uri="{BB962C8B-B14F-4D97-AF65-F5344CB8AC3E}">
        <p14:creationId xmlns:p14="http://schemas.microsoft.com/office/powerpoint/2010/main" val="1708927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FCEAEC-C000-48AB-8678-70C4251E6A34}" type="datetimeFigureOut">
              <a:rPr lang="en-US" smtClean="0"/>
              <a:t>10/10/2018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29BCDC-9E41-401C-A12C-58A2873ED7EA}" type="slidenum">
              <a:rPr lang="en-US" smtClean="0"/>
              <a:t>‹#›</a:t>
            </a:fld>
            <a:endParaRPr lang="en-US"/>
          </a:p>
        </p:txBody>
      </p:sp>
    </p:spTree>
    <p:extLst>
      <p:ext uri="{BB962C8B-B14F-4D97-AF65-F5344CB8AC3E}">
        <p14:creationId xmlns:p14="http://schemas.microsoft.com/office/powerpoint/2010/main" val="338305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FCEAEC-C000-48AB-8678-70C4251E6A34}" type="datetimeFigureOut">
              <a:rPr lang="en-US" smtClean="0"/>
              <a:t>10/10/2018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29BCDC-9E41-401C-A12C-58A2873ED7EA}" type="slidenum">
              <a:rPr lang="en-US" smtClean="0"/>
              <a:t>‹#›</a:t>
            </a:fld>
            <a:endParaRPr lang="en-US"/>
          </a:p>
        </p:txBody>
      </p:sp>
    </p:spTree>
    <p:extLst>
      <p:ext uri="{BB962C8B-B14F-4D97-AF65-F5344CB8AC3E}">
        <p14:creationId xmlns:p14="http://schemas.microsoft.com/office/powerpoint/2010/main" val="1703954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FCEAEC-C000-48AB-8678-70C4251E6A34}" type="datetimeFigureOut">
              <a:rPr lang="en-US" smtClean="0"/>
              <a:t>10/10/2018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29BCDC-9E41-401C-A12C-58A2873ED7EA}" type="slidenum">
              <a:rPr lang="en-US" smtClean="0"/>
              <a:t>‹#›</a:t>
            </a:fld>
            <a:endParaRPr lang="en-US"/>
          </a:p>
        </p:txBody>
      </p:sp>
    </p:spTree>
    <p:extLst>
      <p:ext uri="{BB962C8B-B14F-4D97-AF65-F5344CB8AC3E}">
        <p14:creationId xmlns:p14="http://schemas.microsoft.com/office/powerpoint/2010/main" val="380054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FCEAEC-C000-48AB-8678-70C4251E6A34}"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9BCDC-9E41-401C-A12C-58A2873ED7EA}" type="slidenum">
              <a:rPr lang="en-US" smtClean="0"/>
              <a:t>‹#›</a:t>
            </a:fld>
            <a:endParaRPr lang="en-US"/>
          </a:p>
        </p:txBody>
      </p:sp>
    </p:spTree>
    <p:extLst>
      <p:ext uri="{BB962C8B-B14F-4D97-AF65-F5344CB8AC3E}">
        <p14:creationId xmlns:p14="http://schemas.microsoft.com/office/powerpoint/2010/main" val="495862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FCEAEC-C000-48AB-8678-70C4251E6A34}"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9BCDC-9E41-401C-A12C-58A2873ED7EA}" type="slidenum">
              <a:rPr lang="en-US" smtClean="0"/>
              <a:t>‹#›</a:t>
            </a:fld>
            <a:endParaRPr lang="en-US"/>
          </a:p>
        </p:txBody>
      </p:sp>
    </p:spTree>
    <p:extLst>
      <p:ext uri="{BB962C8B-B14F-4D97-AF65-F5344CB8AC3E}">
        <p14:creationId xmlns:p14="http://schemas.microsoft.com/office/powerpoint/2010/main" val="557498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EFCEAEC-C000-48AB-8678-70C4251E6A34}" type="datetimeFigureOut">
              <a:rPr lang="en-US" smtClean="0"/>
              <a:t>10/10/2018</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729BCDC-9E41-401C-A12C-58A2873ED7EA}" type="slidenum">
              <a:rPr lang="en-US" smtClean="0"/>
              <a:t>‹#›</a:t>
            </a:fld>
            <a:endParaRPr lang="en-US"/>
          </a:p>
        </p:txBody>
      </p:sp>
    </p:spTree>
    <p:extLst>
      <p:ext uri="{BB962C8B-B14F-4D97-AF65-F5344CB8AC3E}">
        <p14:creationId xmlns:p14="http://schemas.microsoft.com/office/powerpoint/2010/main" val="4030029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rct=j&amp;q=&amp;esrc=s&amp;source=images&amp;cd=&amp;cad=rja&amp;uact=8&amp;ved=&amp;url=http://logos.concordhotels.com/courtyard.htm&amp;bvm=bv.147448319,d.bGs&amp;psig=AFQjCNFd2LS2oBp777tObf8efYFsSslyXw&amp;ust=1488031125213891" TargetMode="External"/><Relationship Id="rId1" Type="http://schemas.openxmlformats.org/officeDocument/2006/relationships/slideLayout" Target="../slideLayouts/slideLayout1.xml"/><Relationship Id="rId4" Type="http://schemas.openxmlformats.org/officeDocument/2006/relationships/hyperlink" Target="https://www.marriott.com/meeting-event-hotels/group-corporate-travel/groupCorp.mi?resLinkData=Advance%20Photographers%5ericwe%60vdfvdfa%6094.00%60USD%60false%602%601/6/19%601/11/19%6012/17/18&amp;app=resvlink&amp;stop_mobi=y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ourtyard logo">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4458" y="0"/>
            <a:ext cx="2853911" cy="24384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9716" y="228600"/>
            <a:ext cx="4457700" cy="1677382"/>
          </a:xfrm>
          <a:prstGeom prst="rect">
            <a:avLst/>
          </a:prstGeom>
        </p:spPr>
        <p:txBody>
          <a:bodyPr wrap="square">
            <a:spAutoFit/>
          </a:bodyPr>
          <a:lstStyle/>
          <a:p>
            <a:pPr algn="ctr">
              <a:spcAft>
                <a:spcPts val="1800"/>
              </a:spcAft>
            </a:pPr>
            <a:r>
              <a:rPr lang="en-US" sz="2600" b="1" dirty="0" smtClean="0">
                <a:latin typeface="Baskerville Old Face" panose="02020602080505020303" pitchFamily="18" charset="0"/>
              </a:rPr>
              <a:t>Welcome to the </a:t>
            </a:r>
            <a:br>
              <a:rPr lang="en-US" sz="2600" b="1" dirty="0" smtClean="0">
                <a:latin typeface="Baskerville Old Face" panose="02020602080505020303" pitchFamily="18" charset="0"/>
              </a:rPr>
            </a:br>
            <a:r>
              <a:rPr lang="en-US" sz="2600" b="1" dirty="0" smtClean="0">
                <a:latin typeface="Baskerville Old Face" panose="02020602080505020303" pitchFamily="18" charset="0"/>
              </a:rPr>
              <a:t>Courtyard Richmond West!</a:t>
            </a:r>
            <a:endParaRPr lang="en-US" sz="2800" b="1" dirty="0"/>
          </a:p>
          <a:p>
            <a:pPr algn="ctr">
              <a:spcAft>
                <a:spcPts val="1800"/>
              </a:spcAft>
            </a:pPr>
            <a:r>
              <a:rPr lang="en-US" dirty="0" smtClean="0">
                <a:solidFill>
                  <a:schemeClr val="accent3">
                    <a:lumMod val="75000"/>
                  </a:schemeClr>
                </a:solidFill>
              </a:rPr>
              <a:t>6400 West Broad Street, Richmond, VA 23230</a:t>
            </a:r>
            <a:br>
              <a:rPr lang="en-US" dirty="0" smtClean="0">
                <a:solidFill>
                  <a:schemeClr val="accent3">
                    <a:lumMod val="75000"/>
                  </a:schemeClr>
                </a:solidFill>
              </a:rPr>
            </a:br>
            <a:r>
              <a:rPr lang="en-US" dirty="0" smtClean="0">
                <a:solidFill>
                  <a:schemeClr val="accent3">
                    <a:lumMod val="75000"/>
                  </a:schemeClr>
                </a:solidFill>
              </a:rPr>
              <a:t>(P) 804-282- 1881 (F) 804-288-2934</a:t>
            </a:r>
            <a:endParaRPr lang="en-US" dirty="0">
              <a:solidFill>
                <a:schemeClr val="accent3">
                  <a:lumMod val="75000"/>
                </a:schemeClr>
              </a:solidFill>
            </a:endParaRPr>
          </a:p>
        </p:txBody>
      </p:sp>
      <p:sp>
        <p:nvSpPr>
          <p:cNvPr id="6" name="Rectangle 5"/>
          <p:cNvSpPr/>
          <p:nvPr/>
        </p:nvSpPr>
        <p:spPr>
          <a:xfrm>
            <a:off x="381000" y="2069068"/>
            <a:ext cx="2420086" cy="369332"/>
          </a:xfrm>
          <a:prstGeom prst="rect">
            <a:avLst/>
          </a:prstGeom>
        </p:spPr>
        <p:txBody>
          <a:bodyPr wrap="none">
            <a:spAutoFit/>
          </a:bodyPr>
          <a:lstStyle/>
          <a:p>
            <a:r>
              <a:rPr lang="en-US" i="1" dirty="0" smtClean="0">
                <a:solidFill>
                  <a:schemeClr val="accent6">
                    <a:lumMod val="75000"/>
                  </a:schemeClr>
                </a:solidFill>
                <a:latin typeface="Garamond" pitchFamily="18" charset="0"/>
              </a:rPr>
              <a:t>You will feel right at home…</a:t>
            </a:r>
            <a:endParaRPr lang="en-US" dirty="0">
              <a:solidFill>
                <a:schemeClr val="accent6">
                  <a:lumMod val="75000"/>
                </a:schemeClr>
              </a:solidFill>
            </a:endParaRPr>
          </a:p>
        </p:txBody>
      </p:sp>
      <p:sp>
        <p:nvSpPr>
          <p:cNvPr id="7" name="Rectangle 3"/>
          <p:cNvSpPr>
            <a:spLocks noGrp="1" noChangeArrowheads="1"/>
          </p:cNvSpPr>
          <p:nvPr>
            <p:ph type="subTitle" idx="1"/>
          </p:nvPr>
        </p:nvSpPr>
        <p:spPr>
          <a:xfrm>
            <a:off x="333375" y="2438400"/>
            <a:ext cx="6324600" cy="1251466"/>
          </a:xfrm>
        </p:spPr>
        <p:txBody>
          <a:bodyPr/>
          <a:lstStyle/>
          <a:p>
            <a:pPr algn="l" eaLnBrk="1" hangingPunct="1">
              <a:lnSpc>
                <a:spcPct val="80000"/>
              </a:lnSpc>
            </a:pPr>
            <a:r>
              <a:rPr lang="en-US" sz="1000" dirty="0">
                <a:solidFill>
                  <a:schemeClr val="tx1"/>
                </a:solidFill>
              </a:rPr>
              <a:t>The Courtyard Richmond West hotel is ideally situated in the West End of Richmond, located on Broad Street near Reynolds Crossing, just off of I-64 . Less than 10 minutes from the shopping, dining, and entertainment of Carytown, on the Avenues, Short Pump Towne Center, and Stoney Point Fashion Park. Our Courtyard by Marriott hotel in West Richmond, Virginia, is great for the whole family. Additionally, our hotel is near government complexes of downtown Richmond, Genworth Financial, </a:t>
            </a:r>
            <a:r>
              <a:rPr lang="en-US" sz="1000" dirty="0" smtClean="0">
                <a:solidFill>
                  <a:schemeClr val="tx1"/>
                </a:solidFill>
              </a:rPr>
              <a:t>Wells Fargo, </a:t>
            </a:r>
            <a:r>
              <a:rPr lang="en-US" sz="1000" dirty="0">
                <a:solidFill>
                  <a:schemeClr val="tx1"/>
                </a:solidFill>
              </a:rPr>
              <a:t>Capital One, McKesson, and the University of Richmond, as well as Shockoe Slip, Shockoe Bottom, Kings Dominion, Striker Park, Virginia Commonwealth University, Richmond International Raceway, Siegel Center, Greater Richmond Convention Center, Virginia Sports Complex, and the Sports Backers Stadium. Our service rivals the finest of Carytown and Richmond, featuring well designed rooms, an outdoor pool, fitness center, a hot breakfast, free high-speed Internet access, and 1,250 square feet of meeting space! </a:t>
            </a:r>
          </a:p>
        </p:txBody>
      </p:sp>
      <p:sp>
        <p:nvSpPr>
          <p:cNvPr id="8" name="Rectangle 7"/>
          <p:cNvSpPr>
            <a:spLocks noChangeArrowheads="1"/>
          </p:cNvSpPr>
          <p:nvPr/>
        </p:nvSpPr>
        <p:spPr bwMode="auto">
          <a:xfrm>
            <a:off x="304800" y="3733800"/>
            <a:ext cx="6324600" cy="2057400"/>
          </a:xfrm>
          <a:prstGeom prst="rect">
            <a:avLst/>
          </a:prstGeom>
          <a:noFill/>
          <a:ln w="9525">
            <a:noFill/>
            <a:miter lim="800000"/>
            <a:headEnd/>
            <a:tailEnd/>
          </a:ln>
        </p:spPr>
        <p:txBody>
          <a:bodyPr/>
          <a:lstStyle/>
          <a:p>
            <a:r>
              <a:rPr lang="en-US" sz="1050" dirty="0"/>
              <a:t>Online room reservations are also just a click away! Simply use </a:t>
            </a:r>
            <a:r>
              <a:rPr lang="en-US" sz="1050" dirty="0" smtClean="0"/>
              <a:t>the links </a:t>
            </a:r>
            <a:r>
              <a:rPr lang="en-US" sz="1050" dirty="0"/>
              <a:t>below to initiate the reservation process. When you click on the link, you will be directed to the property's home page to begin the reservation process for your special group rate</a:t>
            </a:r>
            <a:r>
              <a:rPr lang="en-US" sz="1050" dirty="0" smtClean="0"/>
              <a:t>.</a:t>
            </a:r>
          </a:p>
          <a:p>
            <a:endParaRPr lang="en-US" sz="1050" dirty="0"/>
          </a:p>
          <a:p>
            <a:r>
              <a:rPr lang="en-US" sz="1050" b="1" u="sng" dirty="0">
                <a:hlinkClick r:id="rId4"/>
              </a:rPr>
              <a:t>https://</a:t>
            </a:r>
            <a:r>
              <a:rPr lang="en-US" sz="1050" b="1" u="sng" dirty="0" smtClean="0">
                <a:hlinkClick r:id="rId4"/>
              </a:rPr>
              <a:t>www.marriott.com/meeting-event-hotels/group-corporate-travel/groupCorp.mi?resLinkData=Advance%20Photographers%5Ericwe%60vdfvdfa%6094.00%60USD%60false%602%601/6/19%601/11/19%6012/17/18&amp;app=resvlink&amp;stop_mobi=yes</a:t>
            </a:r>
            <a:r>
              <a:rPr lang="en-US" sz="1050" b="1" u="sng" dirty="0" smtClean="0"/>
              <a:t> </a:t>
            </a:r>
          </a:p>
          <a:p>
            <a:endParaRPr lang="en-US" sz="1050" dirty="0" smtClean="0"/>
          </a:p>
          <a:p>
            <a:pPr>
              <a:spcBef>
                <a:spcPct val="20000"/>
              </a:spcBef>
              <a:buClr>
                <a:schemeClr val="accent1"/>
              </a:buClr>
              <a:buSzPct val="65000"/>
            </a:pPr>
            <a:r>
              <a:rPr lang="en-US" sz="1050" dirty="0" smtClean="0"/>
              <a:t>If you prefer to make your reservation by telephone, you can call our reservations department at </a:t>
            </a:r>
            <a:r>
              <a:rPr lang="en-US" sz="1050" b="1" dirty="0" smtClean="0"/>
              <a:t>1 800 321 2211 </a:t>
            </a:r>
            <a:r>
              <a:rPr lang="en-US" sz="1050" dirty="0" smtClean="0"/>
              <a:t>and ask for </a:t>
            </a:r>
            <a:r>
              <a:rPr lang="en-US" sz="1050" b="1" dirty="0"/>
              <a:t>Advance </a:t>
            </a:r>
            <a:r>
              <a:rPr lang="en-US" sz="1050" b="1" dirty="0" smtClean="0"/>
              <a:t>Photographers</a:t>
            </a:r>
            <a:r>
              <a:rPr lang="en-US" sz="1050" dirty="0"/>
              <a:t> </a:t>
            </a:r>
            <a:r>
              <a:rPr lang="en-US" sz="1050" dirty="0" smtClean="0"/>
              <a:t>Room Block at the Courtyard Richmond West, referencing your arrival and departure dates. </a:t>
            </a:r>
          </a:p>
          <a:p>
            <a:pPr>
              <a:spcBef>
                <a:spcPct val="20000"/>
              </a:spcBef>
              <a:buClr>
                <a:schemeClr val="accent1"/>
              </a:buClr>
              <a:buSzPct val="65000"/>
            </a:pPr>
            <a:r>
              <a:rPr lang="en-US" sz="1050" b="1" dirty="0" smtClean="0"/>
              <a:t>Last </a:t>
            </a:r>
            <a:r>
              <a:rPr lang="en-US" sz="1050" b="1" dirty="0"/>
              <a:t>day to book by:</a:t>
            </a:r>
            <a:r>
              <a:rPr lang="en-US" sz="1050" dirty="0"/>
              <a:t> 12/17/18 </a:t>
            </a:r>
            <a:endParaRPr lang="en-US" sz="900" dirty="0">
              <a:latin typeface="+mn-lt"/>
            </a:endParaRPr>
          </a:p>
          <a:p>
            <a:pPr>
              <a:lnSpc>
                <a:spcPct val="80000"/>
              </a:lnSpc>
              <a:spcBef>
                <a:spcPct val="20000"/>
              </a:spcBef>
              <a:buClr>
                <a:schemeClr val="accent1"/>
              </a:buClr>
              <a:buSzPct val="65000"/>
              <a:buFont typeface="Wingdings" pitchFamily="2" charset="2"/>
              <a:buNone/>
            </a:pPr>
            <a:endParaRPr lang="en-US" sz="800" dirty="0"/>
          </a:p>
          <a:p>
            <a:pPr>
              <a:lnSpc>
                <a:spcPct val="80000"/>
              </a:lnSpc>
              <a:spcBef>
                <a:spcPct val="20000"/>
              </a:spcBef>
              <a:buClr>
                <a:schemeClr val="accent1"/>
              </a:buClr>
              <a:buSzPct val="65000"/>
              <a:buFont typeface="Wingdings" pitchFamily="2" charset="2"/>
              <a:buNone/>
            </a:pPr>
            <a:endParaRPr lang="en-US" sz="1200" dirty="0"/>
          </a:p>
          <a:p>
            <a:pPr>
              <a:lnSpc>
                <a:spcPct val="80000"/>
              </a:lnSpc>
              <a:spcBef>
                <a:spcPct val="20000"/>
              </a:spcBef>
              <a:buClr>
                <a:schemeClr val="accent1"/>
              </a:buClr>
              <a:buSzPct val="65000"/>
              <a:buFont typeface="Wingdings" pitchFamily="2" charset="2"/>
              <a:buNone/>
            </a:pPr>
            <a:endParaRPr lang="en-US" sz="1200" dirty="0"/>
          </a:p>
          <a:p>
            <a:pPr>
              <a:lnSpc>
                <a:spcPct val="80000"/>
              </a:lnSpc>
              <a:spcBef>
                <a:spcPct val="20000"/>
              </a:spcBef>
              <a:buClr>
                <a:schemeClr val="accent1"/>
              </a:buClr>
              <a:buSzPct val="65000"/>
              <a:buFont typeface="Wingdings" pitchFamily="2" charset="2"/>
              <a:buNone/>
            </a:pPr>
            <a:r>
              <a:rPr lang="en-US" sz="1200" dirty="0"/>
              <a:t>  </a:t>
            </a:r>
          </a:p>
        </p:txBody>
      </p:sp>
      <p:sp>
        <p:nvSpPr>
          <p:cNvPr id="9" name="Rectangle 8"/>
          <p:cNvSpPr>
            <a:spLocks noChangeArrowheads="1"/>
          </p:cNvSpPr>
          <p:nvPr/>
        </p:nvSpPr>
        <p:spPr bwMode="auto">
          <a:xfrm>
            <a:off x="20081" y="6216013"/>
            <a:ext cx="6858000" cy="323294"/>
          </a:xfrm>
          <a:prstGeom prst="rect">
            <a:avLst/>
          </a:prstGeom>
          <a:noFill/>
          <a:ln w="9525">
            <a:noFill/>
            <a:miter lim="800000"/>
            <a:headEnd/>
            <a:tailEnd/>
          </a:ln>
        </p:spPr>
        <p:txBody>
          <a:bodyPr>
            <a:spAutoFit/>
          </a:bodyPr>
          <a:lstStyle/>
          <a:p>
            <a:pPr>
              <a:lnSpc>
                <a:spcPct val="80000"/>
              </a:lnSpc>
              <a:spcBef>
                <a:spcPct val="20000"/>
              </a:spcBef>
              <a:buClr>
                <a:schemeClr val="accent1"/>
              </a:buClr>
              <a:buSzPct val="65000"/>
              <a:buFont typeface="Wingdings" pitchFamily="2" charset="2"/>
              <a:buNone/>
            </a:pPr>
            <a:r>
              <a:rPr lang="en-US" b="1" i="1" dirty="0">
                <a:solidFill>
                  <a:schemeClr val="accent3">
                    <a:lumMod val="75000"/>
                  </a:schemeClr>
                </a:solidFill>
                <a:latin typeface="Garamond" pitchFamily="18" charset="0"/>
              </a:rPr>
              <a:t>Included in your stay for the Government per diem rate of </a:t>
            </a:r>
            <a:r>
              <a:rPr lang="en-US" b="1" i="1" smtClean="0">
                <a:solidFill>
                  <a:schemeClr val="accent3">
                    <a:lumMod val="75000"/>
                  </a:schemeClr>
                </a:solidFill>
                <a:latin typeface="Garamond" pitchFamily="18" charset="0"/>
              </a:rPr>
              <a:t>$94.00</a:t>
            </a:r>
            <a:r>
              <a:rPr lang="en-US" b="1" i="1" dirty="0">
                <a:solidFill>
                  <a:schemeClr val="accent3">
                    <a:lumMod val="75000"/>
                  </a:schemeClr>
                </a:solidFill>
                <a:latin typeface="Garamond" pitchFamily="18" charset="0"/>
              </a:rPr>
              <a:t>…  </a:t>
            </a:r>
          </a:p>
        </p:txBody>
      </p:sp>
      <p:sp>
        <p:nvSpPr>
          <p:cNvPr id="10" name="Text Box 9"/>
          <p:cNvSpPr txBox="1">
            <a:spLocks noChangeArrowheads="1"/>
          </p:cNvSpPr>
          <p:nvPr/>
        </p:nvSpPr>
        <p:spPr bwMode="auto">
          <a:xfrm>
            <a:off x="171818" y="6553200"/>
            <a:ext cx="6457582" cy="2215991"/>
          </a:xfrm>
          <a:prstGeom prst="rect">
            <a:avLst/>
          </a:prstGeom>
          <a:noFill/>
          <a:ln w="9525">
            <a:noFill/>
            <a:miter lim="800000"/>
            <a:headEnd/>
            <a:tailEnd/>
          </a:ln>
        </p:spPr>
        <p:txBody>
          <a:bodyPr wrap="square">
            <a:spAutoFit/>
          </a:bodyPr>
          <a:lstStyle/>
          <a:p>
            <a:pPr eaLnBrk="1" hangingPunct="1">
              <a:buClr>
                <a:schemeClr val="accent1"/>
              </a:buClr>
            </a:pPr>
            <a:endParaRPr lang="en-US" sz="1200" dirty="0">
              <a:latin typeface="Garamond" pitchFamily="18" charset="0"/>
            </a:endParaRPr>
          </a:p>
          <a:p>
            <a:pPr marL="171450" indent="-171450" eaLnBrk="1" hangingPunct="1">
              <a:buClr>
                <a:schemeClr val="accent6">
                  <a:lumMod val="75000"/>
                </a:schemeClr>
              </a:buClr>
              <a:buFont typeface="Arial" panose="020B0604020202020204" pitchFamily="34" charset="0"/>
              <a:buChar char="•"/>
            </a:pPr>
            <a:r>
              <a:rPr lang="en-US" sz="1400" dirty="0" smtClean="0">
                <a:latin typeface="Garamond" pitchFamily="18" charset="0"/>
              </a:rPr>
              <a:t>Complimentary </a:t>
            </a:r>
            <a:r>
              <a:rPr lang="en-US" sz="1400" dirty="0">
                <a:latin typeface="Garamond" pitchFamily="18" charset="0"/>
              </a:rPr>
              <a:t>breakfast included in your room rate</a:t>
            </a:r>
          </a:p>
          <a:p>
            <a:pPr marL="171450" indent="-171450" eaLnBrk="1" hangingPunct="1">
              <a:buClr>
                <a:schemeClr val="accent6">
                  <a:lumMod val="75000"/>
                </a:schemeClr>
              </a:buClr>
              <a:buFont typeface="Arial" panose="020B0604020202020204" pitchFamily="34" charset="0"/>
              <a:buChar char="•"/>
            </a:pPr>
            <a:r>
              <a:rPr lang="en-US" sz="1400" dirty="0">
                <a:latin typeface="Garamond" pitchFamily="18" charset="0"/>
              </a:rPr>
              <a:t>Access to a Reservation link, making reservations quick and easy!</a:t>
            </a:r>
          </a:p>
          <a:p>
            <a:pPr marL="171450" indent="-171450" eaLnBrk="1" hangingPunct="1">
              <a:buClr>
                <a:schemeClr val="accent6">
                  <a:lumMod val="75000"/>
                </a:schemeClr>
              </a:buClr>
              <a:buFont typeface="Arial" panose="020B0604020202020204" pitchFamily="34" charset="0"/>
              <a:buChar char="•"/>
            </a:pPr>
            <a:r>
              <a:rPr lang="en-US" sz="1400" dirty="0">
                <a:latin typeface="Garamond" pitchFamily="18" charset="0"/>
              </a:rPr>
              <a:t>Complimentary Meeting Space for Critiques </a:t>
            </a:r>
            <a:r>
              <a:rPr lang="en-US" sz="1400" i="1" dirty="0">
                <a:latin typeface="Garamond" pitchFamily="18" charset="0"/>
              </a:rPr>
              <a:t>(Based on availability and as needed)</a:t>
            </a:r>
            <a:r>
              <a:rPr lang="en-US" sz="1400" dirty="0">
                <a:latin typeface="Garamond" pitchFamily="18" charset="0"/>
              </a:rPr>
              <a:t> </a:t>
            </a:r>
          </a:p>
          <a:p>
            <a:pPr marL="171450" indent="-171450" eaLnBrk="1" hangingPunct="1">
              <a:buClr>
                <a:schemeClr val="accent6">
                  <a:lumMod val="75000"/>
                </a:schemeClr>
              </a:buClr>
              <a:buFont typeface="Arial" panose="020B0604020202020204" pitchFamily="34" charset="0"/>
              <a:buChar char="•"/>
            </a:pPr>
            <a:r>
              <a:rPr lang="en-US" sz="1400" dirty="0">
                <a:latin typeface="Garamond" pitchFamily="18" charset="0"/>
              </a:rPr>
              <a:t>Sleeping Rooms will be  blocked close together for guests’ </a:t>
            </a:r>
            <a:r>
              <a:rPr lang="en-US" sz="1400" dirty="0" smtClean="0">
                <a:latin typeface="Garamond" pitchFamily="18" charset="0"/>
              </a:rPr>
              <a:t>convenience</a:t>
            </a:r>
          </a:p>
          <a:p>
            <a:pPr marL="171450" indent="-171450" eaLnBrk="1" hangingPunct="1">
              <a:buClr>
                <a:schemeClr val="accent6">
                  <a:lumMod val="75000"/>
                </a:schemeClr>
              </a:buClr>
              <a:buFont typeface="Arial" panose="020B0604020202020204" pitchFamily="34" charset="0"/>
              <a:buChar char="•"/>
            </a:pPr>
            <a:r>
              <a:rPr lang="en-US" sz="1400" dirty="0" smtClean="0">
                <a:latin typeface="Garamond" pitchFamily="18" charset="0"/>
              </a:rPr>
              <a:t>24 hour fitness facility on site</a:t>
            </a:r>
            <a:endParaRPr lang="en-US" sz="1400" dirty="0">
              <a:latin typeface="Garamond" pitchFamily="18" charset="0"/>
            </a:endParaRPr>
          </a:p>
          <a:p>
            <a:pPr marL="171450" indent="-171450" eaLnBrk="1" hangingPunct="1">
              <a:buClr>
                <a:schemeClr val="accent6">
                  <a:lumMod val="75000"/>
                </a:schemeClr>
              </a:buClr>
              <a:buFont typeface="Arial" panose="020B0604020202020204" pitchFamily="34" charset="0"/>
              <a:buChar char="•"/>
            </a:pPr>
            <a:r>
              <a:rPr lang="en-US" sz="1400" dirty="0">
                <a:latin typeface="Garamond" pitchFamily="18" charset="0"/>
              </a:rPr>
              <a:t> Access to our outdoor Pool</a:t>
            </a:r>
          </a:p>
          <a:p>
            <a:pPr marL="171450" indent="-171450" eaLnBrk="1" hangingPunct="1">
              <a:buClr>
                <a:schemeClr val="accent6">
                  <a:lumMod val="75000"/>
                </a:schemeClr>
              </a:buClr>
              <a:buFont typeface="Arial" panose="020B0604020202020204" pitchFamily="34" charset="0"/>
              <a:buChar char="•"/>
            </a:pPr>
            <a:r>
              <a:rPr lang="en-US" sz="1400" dirty="0">
                <a:latin typeface="Garamond" pitchFamily="18" charset="0"/>
              </a:rPr>
              <a:t> Miniature refrigerators in each </a:t>
            </a:r>
            <a:r>
              <a:rPr lang="en-US" sz="1400" dirty="0" smtClean="0">
                <a:latin typeface="Garamond" pitchFamily="18" charset="0"/>
              </a:rPr>
              <a:t>room</a:t>
            </a:r>
            <a:endParaRPr lang="en-US" sz="1400" dirty="0">
              <a:latin typeface="Garamond" pitchFamily="18" charset="0"/>
            </a:endParaRPr>
          </a:p>
          <a:p>
            <a:pPr marL="171450" indent="-171450" eaLnBrk="1" hangingPunct="1">
              <a:buClr>
                <a:schemeClr val="accent6">
                  <a:lumMod val="75000"/>
                </a:schemeClr>
              </a:buClr>
              <a:buFont typeface="Arial" panose="020B0604020202020204" pitchFamily="34" charset="0"/>
              <a:buChar char="•"/>
            </a:pPr>
            <a:r>
              <a:rPr lang="en-US" sz="1400" dirty="0">
                <a:latin typeface="Garamond" pitchFamily="18" charset="0"/>
              </a:rPr>
              <a:t> Flat Screen </a:t>
            </a:r>
            <a:r>
              <a:rPr lang="en-US" sz="1400" dirty="0" smtClean="0">
                <a:latin typeface="Garamond" pitchFamily="18" charset="0"/>
              </a:rPr>
              <a:t>televisions</a:t>
            </a:r>
          </a:p>
          <a:p>
            <a:pPr marL="171450" indent="-171450" eaLnBrk="1" hangingPunct="1">
              <a:buClr>
                <a:schemeClr val="accent6">
                  <a:lumMod val="75000"/>
                </a:schemeClr>
              </a:buClr>
              <a:buFont typeface="Arial" panose="020B0604020202020204" pitchFamily="34" charset="0"/>
              <a:buChar char="•"/>
            </a:pPr>
            <a:r>
              <a:rPr lang="en-US" sz="1400" dirty="0" smtClean="0">
                <a:latin typeface="Garamond" pitchFamily="18" charset="0"/>
              </a:rPr>
              <a:t>Tuesday evening welcome reception</a:t>
            </a:r>
            <a:endParaRPr lang="en-US" sz="1400" dirty="0">
              <a:latin typeface="Garamond" pitchFamily="18" charset="0"/>
            </a:endParaRPr>
          </a:p>
        </p:txBody>
      </p:sp>
      <p:cxnSp>
        <p:nvCxnSpPr>
          <p:cNvPr id="12" name="Straight Connector 11"/>
          <p:cNvCxnSpPr/>
          <p:nvPr/>
        </p:nvCxnSpPr>
        <p:spPr>
          <a:xfrm>
            <a:off x="171818" y="2055137"/>
            <a:ext cx="4781182" cy="0"/>
          </a:xfrm>
          <a:prstGeom prst="line">
            <a:avLst/>
          </a:prstGeom>
          <a:ln w="19050"/>
        </p:spPr>
        <p:style>
          <a:lnRef idx="1">
            <a:schemeClr val="accent3"/>
          </a:lnRef>
          <a:fillRef idx="0">
            <a:schemeClr val="accent3"/>
          </a:fillRef>
          <a:effectRef idx="0">
            <a:schemeClr val="accent3"/>
          </a:effectRef>
          <a:fontRef idx="minor">
            <a:schemeClr val="tx1"/>
          </a:fontRef>
        </p:style>
      </p:cxnSp>
      <p:cxnSp>
        <p:nvCxnSpPr>
          <p:cNvPr id="13" name="Straight Connector 12"/>
          <p:cNvCxnSpPr/>
          <p:nvPr/>
        </p:nvCxnSpPr>
        <p:spPr>
          <a:xfrm flipV="1">
            <a:off x="181343" y="2055138"/>
            <a:ext cx="0" cy="3812262"/>
          </a:xfrm>
          <a:prstGeom prst="line">
            <a:avLst/>
          </a:prstGeom>
          <a:ln w="19050"/>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191007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327</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Baskerville Old Face</vt:lpstr>
      <vt:lpstr>Calibri</vt:lpstr>
      <vt:lpstr>Garamond</vt:lpstr>
      <vt:lpstr>Wingdings</vt:lpstr>
      <vt:lpstr>Office Theme</vt:lpstr>
      <vt:lpstr>PowerPoint Presentation</vt:lpstr>
    </vt:vector>
  </TitlesOfParts>
  <Company>Marriott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Harrell, Tina</dc:creator>
  <cp:lastModifiedBy>Dwyer, Jeffrey (DFS)</cp:lastModifiedBy>
  <cp:revision>7</cp:revision>
  <dcterms:created xsi:type="dcterms:W3CDTF">2017-02-24T14:01:01Z</dcterms:created>
  <dcterms:modified xsi:type="dcterms:W3CDTF">2018-10-10T14:21:55Z</dcterms:modified>
</cp:coreProperties>
</file>